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30" r:id="rId3"/>
    <p:sldId id="341" r:id="rId4"/>
    <p:sldId id="257" r:id="rId5"/>
    <p:sldId id="340" r:id="rId6"/>
    <p:sldId id="339" r:id="rId7"/>
    <p:sldId id="334" r:id="rId8"/>
    <p:sldId id="335" r:id="rId9"/>
    <p:sldId id="337" r:id="rId10"/>
    <p:sldId id="331" r:id="rId11"/>
    <p:sldId id="324" r:id="rId12"/>
    <p:sldId id="298" r:id="rId13"/>
    <p:sldId id="336" r:id="rId14"/>
    <p:sldId id="326" r:id="rId15"/>
    <p:sldId id="327" r:id="rId16"/>
    <p:sldId id="332" r:id="rId17"/>
    <p:sldId id="333" r:id="rId18"/>
    <p:sldId id="338" r:id="rId19"/>
    <p:sldId id="29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E334D-275B-4C1D-8AEF-E01DB10140B8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D6FA0-1A41-40E3-975C-A8F3AF050EF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624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3929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296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3153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7566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9699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94473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53917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5027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4088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3153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7385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3153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2937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980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6911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464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6704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D6FA0-1A41-40E3-975C-A8F3AF050EFB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057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96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386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583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4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879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723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358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202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319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887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473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0B015-76F0-4EBC-AD23-A9C3AC11DBC9}" type="datetimeFigureOut">
              <a:rPr lang="en-CA" smtClean="0"/>
              <a:t>2020-01-25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066F-3333-4B7C-9539-39F05824B1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0471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nitobaenergycouncil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8760"/>
            <a:ext cx="8712968" cy="1470025"/>
          </a:xfrm>
        </p:spPr>
        <p:txBody>
          <a:bodyPr>
            <a:noAutofit/>
          </a:bodyPr>
          <a:lstStyle/>
          <a:p>
            <a:r>
              <a:rPr lang="en-CA" sz="3200" b="1" dirty="0">
                <a:solidFill>
                  <a:schemeClr val="bg1"/>
                </a:solidFill>
              </a:rPr>
              <a:t>Efficiency Manitoba</a:t>
            </a:r>
            <a:br>
              <a:rPr lang="en-CA" sz="3200" b="1" dirty="0">
                <a:solidFill>
                  <a:schemeClr val="bg1"/>
                </a:solidFill>
              </a:rPr>
            </a:br>
            <a:r>
              <a:rPr lang="en-CA" sz="3200" b="1" dirty="0">
                <a:solidFill>
                  <a:schemeClr val="bg1"/>
                </a:solidFill>
              </a:rPr>
              <a:t>2020/23 EFFICIENCY PLAN</a:t>
            </a:r>
            <a:br>
              <a:rPr lang="en-CA" sz="3200" b="1" dirty="0">
                <a:solidFill>
                  <a:schemeClr val="bg1"/>
                </a:solidFill>
              </a:rPr>
            </a:br>
            <a:r>
              <a:rPr lang="en-CA" sz="3200" b="1" dirty="0">
                <a:solidFill>
                  <a:schemeClr val="bg1"/>
                </a:solidFill>
              </a:rPr>
              <a:t>To the Public Utilities 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115676"/>
            <a:ext cx="8712968" cy="3095991"/>
          </a:xfrm>
        </p:spPr>
        <p:txBody>
          <a:bodyPr>
            <a:normAutofit lnSpcReduction="10000"/>
          </a:bodyPr>
          <a:lstStyle/>
          <a:p>
            <a:r>
              <a:rPr lang="en-US" sz="4300" b="1" dirty="0">
                <a:solidFill>
                  <a:schemeClr val="bg1"/>
                </a:solidFill>
              </a:rPr>
              <a:t>A Good Start, But More Required for Profitable Use of Energy in Manitoba</a:t>
            </a:r>
          </a:p>
          <a:p>
            <a:endParaRPr lang="en-CA" b="1" dirty="0">
              <a:solidFill>
                <a:schemeClr val="bg1"/>
              </a:solidFill>
            </a:endParaRPr>
          </a:p>
          <a:p>
            <a:r>
              <a:rPr lang="en-CA" b="1" dirty="0">
                <a:solidFill>
                  <a:schemeClr val="bg1"/>
                </a:solidFill>
              </a:rPr>
              <a:t>Dennis Woodford </a:t>
            </a:r>
            <a:r>
              <a:rPr lang="en-CA" b="1" dirty="0" err="1">
                <a:solidFill>
                  <a:schemeClr val="bg1"/>
                </a:solidFill>
              </a:rPr>
              <a:t>P.Eng</a:t>
            </a:r>
            <a:r>
              <a:rPr lang="en-CA" b="1" dirty="0">
                <a:solidFill>
                  <a:schemeClr val="bg1"/>
                </a:solidFill>
              </a:rPr>
              <a:t>.</a:t>
            </a:r>
          </a:p>
          <a:p>
            <a:r>
              <a:rPr lang="en-CA" b="1" dirty="0">
                <a:solidFill>
                  <a:schemeClr val="bg1"/>
                </a:solidFill>
              </a:rPr>
              <a:t>For the Manitoba Energy Council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1303" y="626539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24th Jan, 2020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116632"/>
            <a:ext cx="4449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</p:spTree>
    <p:extLst>
      <p:ext uri="{BB962C8B-B14F-4D97-AF65-F5344CB8AC3E}">
        <p14:creationId xmlns:p14="http://schemas.microsoft.com/office/powerpoint/2010/main" val="486349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420230" y="479988"/>
            <a:ext cx="86886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What Will Manitoba Hydro Receive From EM’s Saving of 379 GWh?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460432" y="6355481"/>
            <a:ext cx="589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0" y="1779691"/>
            <a:ext cx="9144000" cy="4867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4400" dirty="0"/>
              <a:t>The electric energy for export at 86% energy considering transmission losses:</a:t>
            </a:r>
          </a:p>
          <a:p>
            <a:pPr>
              <a:spcAft>
                <a:spcPts val="1200"/>
              </a:spcAft>
            </a:pPr>
            <a:r>
              <a:rPr lang="en-US" sz="4000" dirty="0"/>
              <a:t>At 3.05 cents/kwh, additional export revenue is </a:t>
            </a:r>
            <a:r>
              <a:rPr lang="en-US" sz="4400" dirty="0"/>
              <a:t>$9,940,000 </a:t>
            </a:r>
            <a:r>
              <a:rPr lang="en-US" sz="4000" dirty="0"/>
              <a:t>for 1 year </a:t>
            </a:r>
          </a:p>
          <a:p>
            <a:r>
              <a:rPr lang="en-US" sz="4000" dirty="0"/>
              <a:t>The expectation in EM’s plan is this energy at 8 cents should bring Hydro $27,300,000 in that 1 year – unjustly overestimated</a:t>
            </a:r>
          </a:p>
        </p:txBody>
      </p:sp>
    </p:spTree>
    <p:extLst>
      <p:ext uri="{BB962C8B-B14F-4D97-AF65-F5344CB8AC3E}">
        <p14:creationId xmlns:p14="http://schemas.microsoft.com/office/powerpoint/2010/main" val="2199453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227661" y="599874"/>
            <a:ext cx="86886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Manitoba Hydro’s Increased Losses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460432" y="6355481"/>
            <a:ext cx="589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0" y="1446445"/>
            <a:ext cx="914400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400" dirty="0"/>
              <a:t>The 3 to 4 cents/kwh Hydro will receive exporting surplus electric energy from the EM 3 yr. Plan, is much less than the 8 cents/kwh used</a:t>
            </a:r>
          </a:p>
          <a:p>
            <a:r>
              <a:rPr lang="en-US" sz="4400" dirty="0"/>
              <a:t>Hydro loses and this loss adds to their massive debt as the “can is kicked down the road”</a:t>
            </a:r>
          </a:p>
        </p:txBody>
      </p:sp>
    </p:spTree>
    <p:extLst>
      <p:ext uri="{BB962C8B-B14F-4D97-AF65-F5344CB8AC3E}">
        <p14:creationId xmlns:p14="http://schemas.microsoft.com/office/powerpoint/2010/main" val="1458386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0"/>
            <a:ext cx="4478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584775"/>
            <a:ext cx="9145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 dirty="0">
                <a:solidFill>
                  <a:schemeClr val="bg1"/>
                </a:solidFill>
              </a:rPr>
              <a:t>To Be Identified in Regulation:</a:t>
            </a:r>
          </a:p>
          <a:p>
            <a:r>
              <a:rPr lang="en-CA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8F88F-6AB7-421E-BB52-D587F852C15B}"/>
              </a:ext>
            </a:extLst>
          </p:cNvPr>
          <p:cNvSpPr txBox="1"/>
          <p:nvPr/>
        </p:nvSpPr>
        <p:spPr>
          <a:xfrm>
            <a:off x="8460432" y="6355481"/>
            <a:ext cx="589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B6228C-634E-4F0D-95E9-359ADB949F59}"/>
              </a:ext>
            </a:extLst>
          </p:cNvPr>
          <p:cNvSpPr txBox="1"/>
          <p:nvPr/>
        </p:nvSpPr>
        <p:spPr>
          <a:xfrm>
            <a:off x="299542" y="1346418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Efficiency Manitoba may also carry out demand side management</a:t>
            </a:r>
          </a:p>
          <a:p>
            <a:r>
              <a:rPr lang="en-US" sz="4000" dirty="0"/>
              <a:t>initiatives with respect to electric demand, potable water, and </a:t>
            </a:r>
            <a:r>
              <a:rPr lang="en-US" sz="4000" b="1" u="sng" dirty="0"/>
              <a:t>fossil fuels in the transportation sector in Manitoba should those prescribed duties be identified within Regulation</a:t>
            </a:r>
            <a:endParaRPr lang="en-US" sz="4000" b="1" dirty="0"/>
          </a:p>
          <a:p>
            <a:endParaRPr lang="en-US" sz="4000" b="1" dirty="0"/>
          </a:p>
          <a:p>
            <a:r>
              <a:rPr lang="en-US" sz="3200" dirty="0"/>
              <a:t>2020/23 Efficiency Plan Section 2, Page 11</a:t>
            </a:r>
          </a:p>
        </p:txBody>
      </p:sp>
    </p:spTree>
    <p:extLst>
      <p:ext uri="{BB962C8B-B14F-4D97-AF65-F5344CB8AC3E}">
        <p14:creationId xmlns:p14="http://schemas.microsoft.com/office/powerpoint/2010/main" val="3268130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783" y="495565"/>
            <a:ext cx="86886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Why are Export Prices of Electricity Falling in MISO?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460432" y="6355481"/>
            <a:ext cx="589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178052" y="2276872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/>
              <a:t>Fracked gas is one reason</a:t>
            </a:r>
          </a:p>
          <a:p>
            <a:pPr marL="742950" indent="-742950">
              <a:buAutoNum type="arabicPeriod"/>
            </a:pPr>
            <a:r>
              <a:rPr lang="en-US" sz="4000" dirty="0"/>
              <a:t>The falling costs of wind and solar generation increasing competition</a:t>
            </a:r>
          </a:p>
          <a:p>
            <a:pPr marL="742950" indent="-742950">
              <a:buAutoNum type="arabicPeriod"/>
            </a:pPr>
            <a:r>
              <a:rPr lang="en-US" sz="4000" dirty="0"/>
              <a:t>Wide area transmission planning, construction and market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to balance variability of wind generation</a:t>
            </a:r>
            <a:endParaRPr lang="en-US" sz="4400" dirty="0"/>
          </a:p>
          <a:p>
            <a:endParaRPr lang="en-US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06244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0"/>
            <a:ext cx="4478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584775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>
                <a:solidFill>
                  <a:schemeClr val="bg1"/>
                </a:solidFill>
              </a:rPr>
              <a:t>How Can the Manitoba Economy Grow Without Use of Electricity?</a:t>
            </a:r>
          </a:p>
          <a:p>
            <a:r>
              <a:rPr lang="en-CA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8F88F-6AB7-421E-BB52-D587F852C15B}"/>
              </a:ext>
            </a:extLst>
          </p:cNvPr>
          <p:cNvSpPr txBox="1"/>
          <p:nvPr/>
        </p:nvSpPr>
        <p:spPr>
          <a:xfrm>
            <a:off x="8554371" y="6334780"/>
            <a:ext cx="589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B6228C-634E-4F0D-95E9-359ADB949F59}"/>
              </a:ext>
            </a:extLst>
          </p:cNvPr>
          <p:cNvSpPr txBox="1"/>
          <p:nvPr/>
        </p:nvSpPr>
        <p:spPr>
          <a:xfrm>
            <a:off x="323528" y="2318297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PUB report to the Minister must recognize the need to encourage increasing the provincial economy </a:t>
            </a:r>
          </a:p>
          <a:p>
            <a:endParaRPr lang="en-US" sz="4000" dirty="0"/>
          </a:p>
          <a:p>
            <a:r>
              <a:rPr lang="en-US" sz="4000" dirty="0"/>
              <a:t>The conflict this is for Efficiency Manitoba must be resolved by Regulation</a:t>
            </a:r>
          </a:p>
        </p:txBody>
      </p:sp>
    </p:spTree>
    <p:extLst>
      <p:ext uri="{BB962C8B-B14F-4D97-AF65-F5344CB8AC3E}">
        <p14:creationId xmlns:p14="http://schemas.microsoft.com/office/powerpoint/2010/main" val="687041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0"/>
            <a:ext cx="4478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394639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>
                <a:solidFill>
                  <a:schemeClr val="bg1"/>
                </a:solidFill>
              </a:rPr>
              <a:t>How Can the Manitoba Economy Grow Without Use of Electricity?</a:t>
            </a:r>
          </a:p>
          <a:p>
            <a:r>
              <a:rPr lang="en-CA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8F88F-6AB7-421E-BB52-D587F852C15B}"/>
              </a:ext>
            </a:extLst>
          </p:cNvPr>
          <p:cNvSpPr txBox="1"/>
          <p:nvPr/>
        </p:nvSpPr>
        <p:spPr>
          <a:xfrm>
            <a:off x="8554371" y="6381674"/>
            <a:ext cx="589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B6228C-634E-4F0D-95E9-359ADB949F59}"/>
              </a:ext>
            </a:extLst>
          </p:cNvPr>
          <p:cNvSpPr txBox="1"/>
          <p:nvPr/>
        </p:nvSpPr>
        <p:spPr>
          <a:xfrm>
            <a:off x="151353" y="1840876"/>
            <a:ext cx="88131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In the minutes of meeting 5 of EEAG, August 20, 2019,  GAC stated: “</a:t>
            </a:r>
            <a:r>
              <a:rPr lang="en-US" sz="4000" b="1" i="1" dirty="0"/>
              <a:t>There is positive business case for MB Hydro and provincial treasury to accelerate electrification</a:t>
            </a:r>
            <a:r>
              <a:rPr lang="en-US" sz="4000" dirty="0"/>
              <a:t>.” </a:t>
            </a:r>
          </a:p>
          <a:p>
            <a:endParaRPr lang="en-US" sz="4000" dirty="0"/>
          </a:p>
          <a:p>
            <a:r>
              <a:rPr lang="en-US" sz="4000" dirty="0"/>
              <a:t>ACTION: EM to provide more information on “</a:t>
            </a:r>
            <a:r>
              <a:rPr lang="en-US" sz="4000" i="1" dirty="0"/>
              <a:t>what agency will deliver what?”</a:t>
            </a:r>
            <a:r>
              <a:rPr lang="en-US" sz="4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52473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0"/>
            <a:ext cx="4478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584775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>
                <a:solidFill>
                  <a:schemeClr val="bg1"/>
                </a:solidFill>
              </a:rPr>
              <a:t>Where Electricity is Needed to Support Economic Growth:</a:t>
            </a:r>
          </a:p>
          <a:p>
            <a:r>
              <a:rPr lang="en-CA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8F88F-6AB7-421E-BB52-D587F852C15B}"/>
              </a:ext>
            </a:extLst>
          </p:cNvPr>
          <p:cNvSpPr txBox="1"/>
          <p:nvPr/>
        </p:nvSpPr>
        <p:spPr>
          <a:xfrm>
            <a:off x="8597665" y="6356304"/>
            <a:ext cx="589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B6228C-634E-4F0D-95E9-359ADB949F59}"/>
              </a:ext>
            </a:extLst>
          </p:cNvPr>
          <p:cNvSpPr txBox="1"/>
          <p:nvPr/>
        </p:nvSpPr>
        <p:spPr>
          <a:xfrm>
            <a:off x="57414" y="1862766"/>
            <a:ext cx="89926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/>
              <a:t>We make buses and farm implements so, why not EV assembly like BC &amp; QC?</a:t>
            </a:r>
          </a:p>
          <a:p>
            <a:pPr marL="742950" indent="-742950">
              <a:buAutoNum type="arabicPeriod"/>
            </a:pPr>
            <a:r>
              <a:rPr lang="en-US" sz="4000" dirty="0"/>
              <a:t>Hydrogen products including fuel and fertilizers –for export through Churchill</a:t>
            </a:r>
          </a:p>
          <a:p>
            <a:pPr marL="742950" indent="-742950">
              <a:buAutoNum type="arabicPeriod"/>
            </a:pPr>
            <a:r>
              <a:rPr lang="en-US" sz="4000" dirty="0"/>
              <a:t>Server farms and similar energy users</a:t>
            </a:r>
          </a:p>
          <a:p>
            <a:pPr marL="742950" indent="-742950">
              <a:buAutoNum type="arabicPeriod"/>
            </a:pPr>
            <a:r>
              <a:rPr lang="en-US" sz="4000" dirty="0"/>
              <a:t>Cut the red-tape and install EV chargers (EDF installing 75,000 in Europe by 2022)</a:t>
            </a:r>
          </a:p>
        </p:txBody>
      </p:sp>
    </p:spTree>
    <p:extLst>
      <p:ext uri="{BB962C8B-B14F-4D97-AF65-F5344CB8AC3E}">
        <p14:creationId xmlns:p14="http://schemas.microsoft.com/office/powerpoint/2010/main" val="3178338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0"/>
            <a:ext cx="4478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584775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>
                <a:solidFill>
                  <a:schemeClr val="bg1"/>
                </a:solidFill>
              </a:rPr>
              <a:t>Where Electricity is Needed to Support Economic Growth</a:t>
            </a:r>
          </a:p>
          <a:p>
            <a:r>
              <a:rPr lang="en-CA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8F88F-6AB7-421E-BB52-D587F852C15B}"/>
              </a:ext>
            </a:extLst>
          </p:cNvPr>
          <p:cNvSpPr txBox="1"/>
          <p:nvPr/>
        </p:nvSpPr>
        <p:spPr>
          <a:xfrm>
            <a:off x="8460432" y="6355481"/>
            <a:ext cx="683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B6228C-634E-4F0D-95E9-359ADB949F59}"/>
              </a:ext>
            </a:extLst>
          </p:cNvPr>
          <p:cNvSpPr txBox="1"/>
          <p:nvPr/>
        </p:nvSpPr>
        <p:spPr>
          <a:xfrm>
            <a:off x="75676" y="1844824"/>
            <a:ext cx="899264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sz="4000" dirty="0"/>
              <a:t>Produce electric school buses since diesel fumes adversely affect health (school bus exhausts are at waist level of school children) and electric school buses will reduce health costs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sz="4000" dirty="0"/>
              <a:t>Develop sustainable lithium mining in eastern and northern Manitoba and manufacture batteries</a:t>
            </a:r>
          </a:p>
          <a:p>
            <a:pPr marL="742950" indent="-742950">
              <a:buFont typeface="+mj-lt"/>
              <a:buAutoNum type="arabicPeriod" startAt="5"/>
            </a:pPr>
            <a:endParaRPr lang="en-US" sz="4000" dirty="0"/>
          </a:p>
          <a:p>
            <a:pPr marL="742950" indent="-742950">
              <a:buFont typeface="+mj-lt"/>
              <a:buAutoNum type="arabicPeriod" startAt="5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4517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0"/>
            <a:ext cx="4478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584775"/>
            <a:ext cx="9145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>
                <a:solidFill>
                  <a:schemeClr val="bg1"/>
                </a:solidFill>
              </a:rPr>
              <a:t>Conclusion</a:t>
            </a:r>
          </a:p>
          <a:p>
            <a:r>
              <a:rPr lang="en-CA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8F88F-6AB7-421E-BB52-D587F852C15B}"/>
              </a:ext>
            </a:extLst>
          </p:cNvPr>
          <p:cNvSpPr txBox="1"/>
          <p:nvPr/>
        </p:nvSpPr>
        <p:spPr>
          <a:xfrm>
            <a:off x="8460432" y="6355481"/>
            <a:ext cx="683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B6228C-634E-4F0D-95E9-359ADB949F59}"/>
              </a:ext>
            </a:extLst>
          </p:cNvPr>
          <p:cNvSpPr txBox="1"/>
          <p:nvPr/>
        </p:nvSpPr>
        <p:spPr>
          <a:xfrm>
            <a:off x="57414" y="1988840"/>
            <a:ext cx="90865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PUB to recommend for the next Regulation to:</a:t>
            </a:r>
          </a:p>
          <a:p>
            <a:endParaRPr lang="en-US" sz="4000" dirty="0"/>
          </a:p>
          <a:p>
            <a:r>
              <a:rPr lang="en-US" sz="4000" dirty="0"/>
              <a:t>Require Efficiency Manitoba to undertake</a:t>
            </a:r>
          </a:p>
          <a:p>
            <a:r>
              <a:rPr lang="en-US" sz="4000" dirty="0"/>
              <a:t>initiatives with respect to electric demand, potable water, and fossil fuels in the transportation sector in Manitoba</a:t>
            </a:r>
          </a:p>
          <a:p>
            <a:pPr marL="742950" indent="-742950">
              <a:buFont typeface="+mj-lt"/>
              <a:buAutoNum type="arabicPeriod" startAt="5"/>
            </a:pPr>
            <a:endParaRPr lang="en-US" sz="4000" dirty="0"/>
          </a:p>
          <a:p>
            <a:pPr marL="742950" indent="-742950">
              <a:buFont typeface="+mj-lt"/>
              <a:buAutoNum type="arabicPeriod" startAt="5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9803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1840" y="5877272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dirty="0">
                <a:solidFill>
                  <a:schemeClr val="bg1"/>
                </a:solidFill>
              </a:rPr>
              <a:t>Thank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27E22E-BE97-41B0-9979-37B837F3D291}"/>
              </a:ext>
            </a:extLst>
          </p:cNvPr>
          <p:cNvSpPr txBox="1"/>
          <p:nvPr/>
        </p:nvSpPr>
        <p:spPr>
          <a:xfrm>
            <a:off x="8525657" y="6365412"/>
            <a:ext cx="733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F5DD54-B9FE-4D7F-85D7-CA1ACC53F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65632" cy="579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53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1343" y="493930"/>
            <a:ext cx="90487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Who is the Manitoba Energy Council?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690021" y="6355481"/>
            <a:ext cx="360040" cy="52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65299" y="487025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 </a:t>
            </a:r>
          </a:p>
          <a:p>
            <a:r>
              <a:rPr lang="en-US" sz="4000" dirty="0"/>
              <a:t>An organization dedicated to providing independent, apolitical, volunteer and professional advice and feedback for the sustained development of energy in Manitoba</a:t>
            </a:r>
          </a:p>
          <a:p>
            <a:r>
              <a:rPr lang="en-US" sz="4000" dirty="0"/>
              <a:t>It evolved from the Bipole III Coalition to contribute to the ultimate benefit of every Manitoban</a:t>
            </a:r>
          </a:p>
          <a:p>
            <a:r>
              <a:rPr lang="en-US" sz="4400" dirty="0"/>
              <a:t> </a:t>
            </a:r>
            <a:r>
              <a:rPr lang="en-US" sz="4400" dirty="0">
                <a:hlinkClick r:id="rId3"/>
              </a:rPr>
              <a:t>https://manitobaenergycouncil.ca/</a:t>
            </a: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772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1342" y="493930"/>
            <a:ext cx="91426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The Purpose of this Presentation: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690021" y="6355481"/>
            <a:ext cx="360040" cy="52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47461" y="1534706"/>
            <a:ext cx="914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 </a:t>
            </a:r>
            <a:r>
              <a:rPr lang="en-US" sz="4000" dirty="0"/>
              <a:t>It is to demonstrate that proposed benefits to Manitoba Hydro through the saved energy Efficiency Manitoba proposes in the 2020/23 Efficiency Plan Submission will not be realized to the extent estimated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013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12" y="476672"/>
            <a:ext cx="9011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5400" b="1" dirty="0">
                <a:solidFill>
                  <a:prstClr val="black"/>
                </a:solidFill>
              </a:rPr>
              <a:t>Well done Efficiency Manitoba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690021" y="6355481"/>
            <a:ext cx="360040" cy="52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EE3645-6C5C-4EBE-8268-3B048ABC67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7612"/>
            <a:ext cx="9144000" cy="509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2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455322" y="478195"/>
            <a:ext cx="86886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Manitoba Hydro Will Be Adversely Impacted More Than EM Indicates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690021" y="6355481"/>
            <a:ext cx="360040" cy="52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0" y="120147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 </a:t>
            </a:r>
          </a:p>
          <a:p>
            <a:r>
              <a:rPr lang="en-US" sz="4000" dirty="0"/>
              <a:t>Based on PUB Order No. 15/18 of May 1, 2018, Keeyask will not be needed until 2040</a:t>
            </a:r>
          </a:p>
          <a:p>
            <a:endParaRPr lang="en-US" sz="4000" dirty="0"/>
          </a:p>
          <a:p>
            <a:r>
              <a:rPr lang="en-US" sz="4000" dirty="0"/>
              <a:t>This places Manitoba Hydro into a surplus of electric energy many years into the future - exacerbated by US export contracts terminating in 2025</a:t>
            </a:r>
          </a:p>
          <a:p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439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455322" y="478195"/>
            <a:ext cx="86886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Manitoba Hydro Will Be Adversely Impacted More Than EM Indicates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690021" y="6355481"/>
            <a:ext cx="360040" cy="52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93939" y="1184270"/>
            <a:ext cx="89634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 </a:t>
            </a:r>
          </a:p>
          <a:p>
            <a:r>
              <a:rPr lang="en-US" sz="4400" dirty="0"/>
              <a:t>The electric energy saved through adherence to the EM 3 yr. Plan must be exported. With Manitoba’s load reduced and oversupply of generation with Keeyask coming on line, </a:t>
            </a:r>
            <a:r>
              <a:rPr lang="en-US" sz="4400" b="1" u="sng" dirty="0"/>
              <a:t>this saved energy must be sold out of province </a:t>
            </a:r>
            <a:r>
              <a:rPr lang="en-US" sz="4400" dirty="0"/>
              <a:t>but </a:t>
            </a:r>
            <a:r>
              <a:rPr lang="en-US" sz="4400" u="sng" dirty="0"/>
              <a:t>lower</a:t>
            </a:r>
            <a:r>
              <a:rPr lang="en-US" sz="4400" dirty="0"/>
              <a:t> than 8 cents/kwh</a:t>
            </a:r>
          </a:p>
          <a:p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2006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783" y="495565"/>
            <a:ext cx="86886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Manitoba Hydro’s Return From EM Surplus Electricity Largely From US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690021" y="6355481"/>
            <a:ext cx="360040" cy="52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97160" y="1844824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MISO Minnesota daily average hourly peak price for opportunity sales in 2019 was 3.05 Canadian cents/kwh</a:t>
            </a:r>
          </a:p>
          <a:p>
            <a:r>
              <a:rPr lang="en-US" sz="4400" dirty="0"/>
              <a:t>In 2010 it was 3.23 cents/kwh  </a:t>
            </a:r>
          </a:p>
          <a:p>
            <a:endParaRPr lang="en-US" sz="4400" dirty="0"/>
          </a:p>
          <a:p>
            <a:r>
              <a:rPr lang="en-US" sz="3200" dirty="0"/>
              <a:t>Obtained from NRGSTREAM - North American Energy Daily. Average annual US → CAD exchange rates applied for each of 2010 and 2019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20491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783" y="495565"/>
            <a:ext cx="86886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4400" b="1" dirty="0">
                <a:solidFill>
                  <a:prstClr val="black"/>
                </a:solidFill>
              </a:rPr>
              <a:t>The Adverse Impact of Low Priced Electricity Exports</a:t>
            </a:r>
            <a:endParaRPr lang="en-CA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690021" y="6355481"/>
            <a:ext cx="360040" cy="52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21499" y="1942115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There is little chance US export prices will increase in the foreseeable future</a:t>
            </a:r>
          </a:p>
          <a:p>
            <a:endParaRPr lang="en-US" sz="4400" dirty="0"/>
          </a:p>
          <a:p>
            <a:r>
              <a:rPr lang="en-US" sz="4400" dirty="0"/>
              <a:t>Electric energy in MISO is generated at falling prices contributing to Hydro’s unprofitability - </a:t>
            </a:r>
            <a:r>
              <a:rPr lang="en-US" sz="4400" dirty="0">
                <a:solidFill>
                  <a:srgbClr val="FF0000"/>
                </a:solidFill>
              </a:rPr>
              <a:t>with rates increasing above cost of living increases   </a:t>
            </a:r>
          </a:p>
          <a:p>
            <a:endParaRPr lang="en-US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22231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052" y="15099"/>
            <a:ext cx="4441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CA" sz="3200" b="1" dirty="0">
                <a:solidFill>
                  <a:srgbClr val="0070C0"/>
                </a:solidFill>
              </a:rPr>
              <a:t>Manitoba Energy Council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1A18FA-0167-43AB-B958-7F52AE8AFE8C}"/>
              </a:ext>
            </a:extLst>
          </p:cNvPr>
          <p:cNvSpPr txBox="1"/>
          <p:nvPr/>
        </p:nvSpPr>
        <p:spPr>
          <a:xfrm>
            <a:off x="8690021" y="6355481"/>
            <a:ext cx="360040" cy="52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B93B30-CDB5-40C6-9E17-E1C95435ABF6}"/>
              </a:ext>
            </a:extLst>
          </p:cNvPr>
          <p:cNvSpPr txBox="1"/>
          <p:nvPr/>
        </p:nvSpPr>
        <p:spPr>
          <a:xfrm>
            <a:off x="2874702" y="2756960"/>
            <a:ext cx="617535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MISO’s reliability, markets and operational functions performed well – with lowered prices – dropping Manitoba Hydro export revenues to MISO</a:t>
            </a:r>
          </a:p>
          <a:p>
            <a:r>
              <a:rPr lang="en-US" sz="3400" dirty="0"/>
              <a:t>(Note: $US24.61/MWh = 3.27 </a:t>
            </a:r>
            <a:r>
              <a:rPr lang="en-US" sz="3400" dirty="0" err="1"/>
              <a:t>Cdn</a:t>
            </a:r>
            <a:r>
              <a:rPr lang="en-US" sz="3400" dirty="0"/>
              <a:t> cents/kwh – average for all MISO</a:t>
            </a:r>
            <a:r>
              <a:rPr lang="en-US" sz="3600" dirty="0"/>
              <a:t>)</a:t>
            </a:r>
          </a:p>
          <a:p>
            <a:endParaRPr lang="en-US" sz="4400" dirty="0"/>
          </a:p>
          <a:p>
            <a:endParaRPr lang="en-US" sz="4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31F475-869C-40F9-BE5D-5059CF10B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857" y="497591"/>
            <a:ext cx="9144000" cy="22833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6BF567-107E-4449-ACFF-33906595DF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9" y="2432588"/>
            <a:ext cx="2895521" cy="445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43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13777</TotalTime>
  <Words>941</Words>
  <Application>Microsoft Office PowerPoint</Application>
  <PresentationFormat>On-screen Show (4:3)</PresentationFormat>
  <Paragraphs>133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Efficiency Manitoba 2020/23 EFFICIENCY PLAN To the Public Utilities Board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</dc:creator>
  <cp:lastModifiedBy>Dennis A. Woodford</cp:lastModifiedBy>
  <cp:revision>259</cp:revision>
  <dcterms:created xsi:type="dcterms:W3CDTF">2013-02-21T20:36:43Z</dcterms:created>
  <dcterms:modified xsi:type="dcterms:W3CDTF">2020-01-25T23:45:53Z</dcterms:modified>
</cp:coreProperties>
</file>